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1" r:id="rId3"/>
    <p:sldId id="262" r:id="rId4"/>
    <p:sldId id="263" r:id="rId5"/>
    <p:sldId id="260" r:id="rId6"/>
    <p:sldId id="264" r:id="rId7"/>
    <p:sldId id="265" r:id="rId8"/>
    <p:sldId id="266" r:id="rId9"/>
    <p:sldId id="272" r:id="rId10"/>
    <p:sldId id="271" r:id="rId11"/>
    <p:sldId id="270" r:id="rId12"/>
    <p:sldId id="267" r:id="rId13"/>
    <p:sldId id="268" r:id="rId14"/>
    <p:sldId id="269" r:id="rId15"/>
    <p:sldId id="273" r:id="rId16"/>
    <p:sldId id="25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482" autoAdjust="0"/>
  </p:normalViewPr>
  <p:slideViewPr>
    <p:cSldViewPr snapToGrid="0">
      <p:cViewPr>
        <p:scale>
          <a:sx n="90" d="100"/>
          <a:sy n="90" d="100"/>
        </p:scale>
        <p:origin x="125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CCA94-3876-49CA-AD68-77184DD98D4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5597F-39FE-4AB8-87A6-4BCE9E774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7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5597F-39FE-4AB8-87A6-4BCE9E774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Roboto"/>
              </a:rPr>
              <a:t>Caption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Roboto"/>
              </a:rPr>
              <a:t>Fig. 2 Morphological measurements for bumblebees; HW head width, HL head length, MW distance between the bases of mandibles, PL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/>
              </a:rPr>
              <a:t>prementum</a:t>
            </a:r>
            <a:r>
              <a:rPr lang="en-US" b="0" i="0" dirty="0">
                <a:solidFill>
                  <a:srgbClr val="333333"/>
                </a:solidFill>
                <a:effectLst/>
                <a:latin typeface="Roboto"/>
              </a:rPr>
              <a:t> length, GL glossa length, ML marginal cell length of the fore wing, and CL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/>
              </a:rPr>
              <a:t>corbicular</a:t>
            </a:r>
            <a:r>
              <a:rPr lang="en-US" b="0" i="0" dirty="0">
                <a:solidFill>
                  <a:srgbClr val="333333"/>
                </a:solidFill>
                <a:effectLst/>
                <a:latin typeface="Roboto"/>
              </a:rPr>
              <a:t> length of the hind leg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5597F-39FE-4AB8-87A6-4BCE9E7740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1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F7C1-0236-4CE6-881D-618F76703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04EA2-70CB-4078-A6BA-C6C2F82A0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6DA5-0740-49CC-824F-386C5DCE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3F75C-B800-4B8E-928E-C69056FA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5C42-6117-4643-BEAB-81EF3AD5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E6B5-314E-4259-A083-E938386B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34A4-A2FE-4BD9-8E1D-3448C8026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9F5DF-B04B-4A01-BB8D-8D513C33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ADCD-AE35-47FA-8D8B-9436A379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86C99-7D78-4E84-A865-394794F4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2B643-D7C3-4711-A0B1-ADDCC48C6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A6B90-0DA6-485D-84BA-4069D1007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CB8C9-932D-4B8A-9FBF-670521C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5ED6-7169-4C6B-8B8A-6CC236DD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E5B87-43AA-40D9-8A75-A4E9DCD3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7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32FD-0DFE-4495-87C0-AF130EF9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AA6F-4507-4D7B-A16F-A4FFCA29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8541-7435-48AA-AE03-F10FF23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9DD64-4537-42D9-AF3C-AF2520DD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C2562-CB65-4D22-A123-69FF210B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0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0FCD-0997-4727-A9C5-C3004E6C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E2733-DC9B-40A5-8FD5-9D546E4C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0CB11-0C54-4767-9CC5-9ABC5BA6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DB64C-DE27-48C9-8A8E-D2D5B486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1118D-702B-4FC7-8F99-F239576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7653-F525-4592-AEC5-1ADF7B6C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1905-060E-4E49-9058-97579DF14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F4B83-0848-41E4-B707-0EFE571C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B58A5-474D-414A-93CC-5B664DDE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604BF-1DA5-4F7F-9800-90E2F85D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17BA5-E6FB-4C5C-91B2-C2F96213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BE84-4C5A-412A-B9E3-F101C716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F39E0-DE57-4578-BC72-6EF89CD4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313BB-5B7D-41CE-97F9-B1B0F90CC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F2597-AB36-4C07-A398-804F64A29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D44C8-6868-489F-86F3-F9F7F384E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70472-A87D-4643-8772-BF3DBF10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8612D-3ECC-409E-8BC5-D1E8B8A7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59803-CF2A-4800-9140-32B80EE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08E4-FCA3-4A61-883D-0E5CBD47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4562B-F8BA-4989-99D7-13497E00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D025-BB78-42F0-8F35-9FF5E3A2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52AE1-73DF-483D-B1A2-DE148DE8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86523-B9F8-49CB-9494-BFBDBC3EB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98519-6F81-4C36-8281-E2DDA088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B1E4-BA28-4934-9B8E-E127CF3A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6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C64E-91AA-4F49-8C0F-C705FBC6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3F245-481F-4FFA-A90B-1DF3F833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6B294-15A0-4EEA-AE4C-A29655C7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1642B-5162-491E-BF77-06457213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98501-7A87-4C68-BED5-AB1CA48E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11942-83B2-42D4-9FB9-4F6A71BC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E183-473D-4AA5-BFD2-562EBA7A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2F7069-EA46-41CC-A135-FB9183EA1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D1112-FCE2-4D7D-9CB2-BECF49EDB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A35F0-3560-443D-8CFA-EE1E56E9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500A8-EFB2-4AD9-B0A6-DC92E6E2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FE51B-442A-4A69-A44A-2DACD99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9F699-960A-45EC-939B-DD52D82E0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50DF6-8C91-4F43-9DCF-661FF79F0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EC85F-3480-4F8D-97FE-9B126DBB8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C856-585A-45EA-A5A7-E1B5964AB32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00F9B-2026-4766-AF17-F5EB5DDB0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4425-CEF1-4848-8893-B88202769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45981-39FA-4BFD-A10F-7AB49EA9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7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20B35-E4C6-459D-A0F5-631CB423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481613"/>
            <a:ext cx="10112188" cy="58947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955F5B-CA40-4E3C-90D7-8AF9DF303C0D}"/>
              </a:ext>
            </a:extLst>
          </p:cNvPr>
          <p:cNvCxnSpPr>
            <a:cxnSpLocks/>
          </p:cNvCxnSpPr>
          <p:nvPr/>
        </p:nvCxnSpPr>
        <p:spPr>
          <a:xfrm flipV="1">
            <a:off x="5197642" y="1838425"/>
            <a:ext cx="2964581" cy="3465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4BF052-8AD7-4101-8F74-2381E4E3B001}"/>
              </a:ext>
            </a:extLst>
          </p:cNvPr>
          <p:cNvCxnSpPr>
            <a:cxnSpLocks/>
          </p:cNvCxnSpPr>
          <p:nvPr/>
        </p:nvCxnSpPr>
        <p:spPr>
          <a:xfrm flipV="1">
            <a:off x="4600876" y="1771048"/>
            <a:ext cx="4071486" cy="343622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8F16D6-3D5D-4D6D-B473-83B55531C5C3}"/>
              </a:ext>
            </a:extLst>
          </p:cNvPr>
          <p:cNvSpPr txBox="1"/>
          <p:nvPr/>
        </p:nvSpPr>
        <p:spPr>
          <a:xfrm>
            <a:off x="7267074" y="481613"/>
            <a:ext cx="19058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Marginal 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33028-461D-4C46-9727-F0E229C715E4}"/>
              </a:ext>
            </a:extLst>
          </p:cNvPr>
          <p:cNvSpPr txBox="1"/>
          <p:nvPr/>
        </p:nvSpPr>
        <p:spPr>
          <a:xfrm>
            <a:off x="5070910" y="4837936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Width</a:t>
            </a:r>
          </a:p>
        </p:txBody>
      </p:sp>
    </p:spTree>
    <p:extLst>
      <p:ext uri="{BB962C8B-B14F-4D97-AF65-F5344CB8AC3E}">
        <p14:creationId xmlns:p14="http://schemas.microsoft.com/office/powerpoint/2010/main" val="186880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close&#10;&#10;Description automatically generated">
            <a:extLst>
              <a:ext uri="{FF2B5EF4-FFF2-40B4-BE49-F238E27FC236}">
                <a16:creationId xmlns:a16="http://schemas.microsoft.com/office/drawing/2014/main" id="{925DDA75-2743-4995-98B0-1505E782D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1165860"/>
            <a:ext cx="6035040" cy="4526280"/>
          </a:xfrm>
          <a:prstGeom prst="rect">
            <a:avLst/>
          </a:prstGeom>
        </p:spPr>
      </p:pic>
      <p:pic>
        <p:nvPicPr>
          <p:cNvPr id="7" name="Picture 6" descr="A picture containing indoor, bird of prey, owl&#10;&#10;Description automatically generated">
            <a:extLst>
              <a:ext uri="{FF2B5EF4-FFF2-40B4-BE49-F238E27FC236}">
                <a16:creationId xmlns:a16="http://schemas.microsoft.com/office/drawing/2014/main" id="{C99BB1B4-8239-49D1-8F36-03E5D5F77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26" y="1165860"/>
            <a:ext cx="6035040" cy="45262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5CD1C3-75F8-4956-9109-E30049FE14CA}"/>
              </a:ext>
            </a:extLst>
          </p:cNvPr>
          <p:cNvCxnSpPr>
            <a:cxnSpLocks/>
          </p:cNvCxnSpPr>
          <p:nvPr/>
        </p:nvCxnSpPr>
        <p:spPr>
          <a:xfrm flipV="1">
            <a:off x="3382682" y="2796989"/>
            <a:ext cx="8180" cy="120127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E41729-D17B-4BDF-BA5B-C28F66B1E3AF}"/>
              </a:ext>
            </a:extLst>
          </p:cNvPr>
          <p:cNvCxnSpPr>
            <a:cxnSpLocks/>
          </p:cNvCxnSpPr>
          <p:nvPr/>
        </p:nvCxnSpPr>
        <p:spPr>
          <a:xfrm flipH="1" flipV="1">
            <a:off x="9612367" y="3173506"/>
            <a:ext cx="1" cy="76800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9E0B96-8486-4208-836B-D5C52C283C1D}"/>
              </a:ext>
            </a:extLst>
          </p:cNvPr>
          <p:cNvSpPr txBox="1"/>
          <p:nvPr/>
        </p:nvSpPr>
        <p:spPr>
          <a:xfrm>
            <a:off x="4016807" y="656437"/>
            <a:ext cx="43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hair on posterior side of thorax</a:t>
            </a:r>
          </a:p>
        </p:txBody>
      </p:sp>
    </p:spTree>
    <p:extLst>
      <p:ext uri="{BB962C8B-B14F-4D97-AF65-F5344CB8AC3E}">
        <p14:creationId xmlns:p14="http://schemas.microsoft.com/office/powerpoint/2010/main" val="84233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at, laying&#10;&#10;Description automatically generated">
            <a:extLst>
              <a:ext uri="{FF2B5EF4-FFF2-40B4-BE49-F238E27FC236}">
                <a16:creationId xmlns:a16="http://schemas.microsoft.com/office/drawing/2014/main" id="{643B3B51-1D9B-4964-8CE0-4945B3154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1" y="194910"/>
            <a:ext cx="8659529" cy="649464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9017C-34BE-465D-8649-AE290AD9BB42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2402958"/>
            <a:ext cx="474847" cy="8600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784915-18DB-408D-9D8E-C908A6B8DEEC}"/>
              </a:ext>
            </a:extLst>
          </p:cNvPr>
          <p:cNvSpPr txBox="1"/>
          <p:nvPr/>
        </p:nvSpPr>
        <p:spPr>
          <a:xfrm>
            <a:off x="9300336" y="2974334"/>
            <a:ext cx="237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hair on side of thorax</a:t>
            </a:r>
          </a:p>
        </p:txBody>
      </p:sp>
    </p:spTree>
    <p:extLst>
      <p:ext uri="{BB962C8B-B14F-4D97-AF65-F5344CB8AC3E}">
        <p14:creationId xmlns:p14="http://schemas.microsoft.com/office/powerpoint/2010/main" val="50884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sect, close&#10;&#10;Description automatically generated">
            <a:extLst>
              <a:ext uri="{FF2B5EF4-FFF2-40B4-BE49-F238E27FC236}">
                <a16:creationId xmlns:a16="http://schemas.microsoft.com/office/drawing/2014/main" id="{95F27FC9-5A88-441A-840D-B6A027E1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5" y="156410"/>
            <a:ext cx="8736531" cy="65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1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880290A4-6CAC-4075-B953-712E0B84C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7" y="175660"/>
            <a:ext cx="8710863" cy="65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0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sect&#10;&#10;Description automatically generated">
            <a:extLst>
              <a:ext uri="{FF2B5EF4-FFF2-40B4-BE49-F238E27FC236}">
                <a16:creationId xmlns:a16="http://schemas.microsoft.com/office/drawing/2014/main" id="{3473B6FA-9A78-4786-B516-34366601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93" y="169645"/>
            <a:ext cx="8691613" cy="65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sect&#10;&#10;Description automatically generated">
            <a:extLst>
              <a:ext uri="{FF2B5EF4-FFF2-40B4-BE49-F238E27FC236}">
                <a16:creationId xmlns:a16="http://schemas.microsoft.com/office/drawing/2014/main" id="{57470907-A7BD-40E6-983D-B2FD1C3A6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49" y="93300"/>
            <a:ext cx="8895198" cy="667139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3B2A39-08E1-45CD-95F1-9EBC5E729EA7}"/>
              </a:ext>
            </a:extLst>
          </p:cNvPr>
          <p:cNvCxnSpPr>
            <a:cxnSpLocks/>
          </p:cNvCxnSpPr>
          <p:nvPr/>
        </p:nvCxnSpPr>
        <p:spPr>
          <a:xfrm flipV="1">
            <a:off x="4518837" y="595423"/>
            <a:ext cx="4986670" cy="275383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514315-3F97-485F-86AF-F8746E8738CD}"/>
              </a:ext>
            </a:extLst>
          </p:cNvPr>
          <p:cNvSpPr txBox="1"/>
          <p:nvPr/>
        </p:nvSpPr>
        <p:spPr>
          <a:xfrm>
            <a:off x="10491183" y="2591562"/>
            <a:ext cx="121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wing</a:t>
            </a:r>
          </a:p>
        </p:txBody>
      </p:sp>
    </p:spTree>
    <p:extLst>
      <p:ext uri="{BB962C8B-B14F-4D97-AF65-F5344CB8AC3E}">
        <p14:creationId xmlns:p14="http://schemas.microsoft.com/office/powerpoint/2010/main" val="29145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s of intertegular distance (IT), glossa, prementum and... |  Download Scientific Diagram">
            <a:extLst>
              <a:ext uri="{FF2B5EF4-FFF2-40B4-BE49-F238E27FC236}">
                <a16:creationId xmlns:a16="http://schemas.microsoft.com/office/drawing/2014/main" id="{5E85860C-7C78-45CB-8141-DD7433C4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2412"/>
            <a:ext cx="80962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n You Bee-lieve it? The Intertegular Span of Bees">
            <a:extLst>
              <a:ext uri="{FF2B5EF4-FFF2-40B4-BE49-F238E27FC236}">
                <a16:creationId xmlns:a16="http://schemas.microsoft.com/office/drawing/2014/main" id="{D65F3327-38E6-4F20-A636-1D5BB73C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0" y="1712117"/>
            <a:ext cx="2939189" cy="343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BE77A-5B41-4B39-BD5E-78E25A809EA8}"/>
              </a:ext>
            </a:extLst>
          </p:cNvPr>
          <p:cNvSpPr txBox="1"/>
          <p:nvPr/>
        </p:nvSpPr>
        <p:spPr>
          <a:xfrm>
            <a:off x="487881" y="1342785"/>
            <a:ext cx="293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Intertegular</a:t>
            </a:r>
            <a:r>
              <a:rPr lang="en-US" dirty="0"/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4133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e up of bumblebee tongue">
            <a:extLst>
              <a:ext uri="{FF2B5EF4-FFF2-40B4-BE49-F238E27FC236}">
                <a16:creationId xmlns:a16="http://schemas.microsoft.com/office/drawing/2014/main" id="{9BF7EFDC-F02C-4EBB-977B-38D8A647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538163"/>
            <a:ext cx="31908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mblebee tongue">
            <a:extLst>
              <a:ext uri="{FF2B5EF4-FFF2-40B4-BE49-F238E27FC236}">
                <a16:creationId xmlns:a16="http://schemas.microsoft.com/office/drawing/2014/main" id="{E1E53967-2099-43F5-A76E-6520AAB6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4069781"/>
            <a:ext cx="1610677" cy="262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rphological measurements for bumblebees; HW head width, HL head... |  Download Scientific Diagram">
            <a:extLst>
              <a:ext uri="{FF2B5EF4-FFF2-40B4-BE49-F238E27FC236}">
                <a16:creationId xmlns:a16="http://schemas.microsoft.com/office/drawing/2014/main" id="{BB32E5D2-0509-4E52-B7A0-37BDAC1E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23" y="438952"/>
            <a:ext cx="622781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77402A-C6FD-4FD7-8EB7-B1D2FEDEEAD6}"/>
              </a:ext>
            </a:extLst>
          </p:cNvPr>
          <p:cNvCxnSpPr>
            <a:cxnSpLocks/>
          </p:cNvCxnSpPr>
          <p:nvPr/>
        </p:nvCxnSpPr>
        <p:spPr>
          <a:xfrm flipV="1">
            <a:off x="7206064" y="1395663"/>
            <a:ext cx="2926080" cy="218493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6E11AC-629A-4E05-8B2E-54AC6C9B9435}"/>
              </a:ext>
            </a:extLst>
          </p:cNvPr>
          <p:cNvSpPr txBox="1"/>
          <p:nvPr/>
        </p:nvSpPr>
        <p:spPr>
          <a:xfrm>
            <a:off x="9176035" y="968661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04477-5A85-4B53-ABF2-81A67EDF05ED}"/>
              </a:ext>
            </a:extLst>
          </p:cNvPr>
          <p:cNvSpPr txBox="1"/>
          <p:nvPr/>
        </p:nvSpPr>
        <p:spPr>
          <a:xfrm>
            <a:off x="10221930" y="3632357"/>
            <a:ext cx="140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Basitarsus length</a:t>
            </a:r>
          </a:p>
        </p:txBody>
      </p:sp>
    </p:spTree>
    <p:extLst>
      <p:ext uri="{BB962C8B-B14F-4D97-AF65-F5344CB8AC3E}">
        <p14:creationId xmlns:p14="http://schemas.microsoft.com/office/powerpoint/2010/main" val="372254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sect&#10;&#10;Description automatically generated">
            <a:extLst>
              <a:ext uri="{FF2B5EF4-FFF2-40B4-BE49-F238E27FC236}">
                <a16:creationId xmlns:a16="http://schemas.microsoft.com/office/drawing/2014/main" id="{55F217EB-972B-4154-9B7A-E9FE35EF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60" y="131145"/>
            <a:ext cx="8794281" cy="659571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955F5B-CA40-4E3C-90D7-8AF9DF303C0D}"/>
              </a:ext>
            </a:extLst>
          </p:cNvPr>
          <p:cNvCxnSpPr>
            <a:cxnSpLocks/>
          </p:cNvCxnSpPr>
          <p:nvPr/>
        </p:nvCxnSpPr>
        <p:spPr>
          <a:xfrm flipV="1">
            <a:off x="4360244" y="2184935"/>
            <a:ext cx="2820202" cy="1347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4BF052-8AD7-4101-8F74-2381E4E3B001}"/>
              </a:ext>
            </a:extLst>
          </p:cNvPr>
          <p:cNvCxnSpPr>
            <a:cxnSpLocks/>
          </p:cNvCxnSpPr>
          <p:nvPr/>
        </p:nvCxnSpPr>
        <p:spPr>
          <a:xfrm flipV="1">
            <a:off x="3513221" y="2184935"/>
            <a:ext cx="3898232" cy="226193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8F16D6-3D5D-4D6D-B473-83B55531C5C3}"/>
              </a:ext>
            </a:extLst>
          </p:cNvPr>
          <p:cNvSpPr txBox="1"/>
          <p:nvPr/>
        </p:nvSpPr>
        <p:spPr>
          <a:xfrm>
            <a:off x="5573028" y="1617393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C772B-C60A-4398-9113-A24CE043A224}"/>
              </a:ext>
            </a:extLst>
          </p:cNvPr>
          <p:cNvSpPr txBox="1"/>
          <p:nvPr/>
        </p:nvSpPr>
        <p:spPr>
          <a:xfrm>
            <a:off x="3944754" y="4188812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Width</a:t>
            </a:r>
          </a:p>
        </p:txBody>
      </p:sp>
    </p:spTree>
    <p:extLst>
      <p:ext uri="{BB962C8B-B14F-4D97-AF65-F5344CB8AC3E}">
        <p14:creationId xmlns:p14="http://schemas.microsoft.com/office/powerpoint/2010/main" val="311718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sect&#10;&#10;Description automatically generated">
            <a:extLst>
              <a:ext uri="{FF2B5EF4-FFF2-40B4-BE49-F238E27FC236}">
                <a16:creationId xmlns:a16="http://schemas.microsoft.com/office/drawing/2014/main" id="{4F06B057-49CA-4074-BE73-BE4C22E3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02" y="143176"/>
            <a:ext cx="8762197" cy="657164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90105C-DC37-4035-BA2C-DA99BC628139}"/>
              </a:ext>
            </a:extLst>
          </p:cNvPr>
          <p:cNvCxnSpPr>
            <a:cxnSpLocks/>
          </p:cNvCxnSpPr>
          <p:nvPr/>
        </p:nvCxnSpPr>
        <p:spPr>
          <a:xfrm>
            <a:off x="7180446" y="3003082"/>
            <a:ext cx="1953929" cy="11839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7BC1CC-0084-45CE-BCCB-D47C6BC57963}"/>
              </a:ext>
            </a:extLst>
          </p:cNvPr>
          <p:cNvCxnSpPr>
            <a:cxnSpLocks/>
          </p:cNvCxnSpPr>
          <p:nvPr/>
        </p:nvCxnSpPr>
        <p:spPr>
          <a:xfrm>
            <a:off x="2502568" y="1116531"/>
            <a:ext cx="7594333" cy="44757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0F2F46-FD2F-4D54-B041-27D21F9B0C5B}"/>
              </a:ext>
            </a:extLst>
          </p:cNvPr>
          <p:cNvCxnSpPr>
            <a:cxnSpLocks/>
          </p:cNvCxnSpPr>
          <p:nvPr/>
        </p:nvCxnSpPr>
        <p:spPr>
          <a:xfrm flipV="1">
            <a:off x="5640404" y="4263992"/>
            <a:ext cx="3744228" cy="1155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141124-2060-44DE-B188-83B49EC81E64}"/>
              </a:ext>
            </a:extLst>
          </p:cNvPr>
          <p:cNvSpPr txBox="1"/>
          <p:nvPr/>
        </p:nvSpPr>
        <p:spPr>
          <a:xfrm>
            <a:off x="7979344" y="2974206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69CB9-8199-4D18-8B93-DEA23B1A51C0}"/>
              </a:ext>
            </a:extLst>
          </p:cNvPr>
          <p:cNvSpPr txBox="1"/>
          <p:nvPr/>
        </p:nvSpPr>
        <p:spPr>
          <a:xfrm>
            <a:off x="6574056" y="4379495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Width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D32537-9BAF-411B-87CA-18B7BA07A1C5}"/>
              </a:ext>
            </a:extLst>
          </p:cNvPr>
          <p:cNvSpPr txBox="1"/>
          <p:nvPr/>
        </p:nvSpPr>
        <p:spPr>
          <a:xfrm>
            <a:off x="8037097" y="5201213"/>
            <a:ext cx="140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Length</a:t>
            </a:r>
          </a:p>
        </p:txBody>
      </p:sp>
    </p:spTree>
    <p:extLst>
      <p:ext uri="{BB962C8B-B14F-4D97-AF65-F5344CB8AC3E}">
        <p14:creationId xmlns:p14="http://schemas.microsoft.com/office/powerpoint/2010/main" val="61394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insect&#10;&#10;Description automatically generated">
            <a:extLst>
              <a:ext uri="{FF2B5EF4-FFF2-40B4-BE49-F238E27FC236}">
                <a16:creationId xmlns:a16="http://schemas.microsoft.com/office/drawing/2014/main" id="{0F1C7767-BA0B-4C75-AAF9-E0170CF8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r="33962"/>
          <a:stretch/>
        </p:blipFill>
        <p:spPr>
          <a:xfrm>
            <a:off x="6497059" y="237021"/>
            <a:ext cx="5390148" cy="6383955"/>
          </a:xfrm>
          <a:prstGeom prst="rect">
            <a:avLst/>
          </a:prstGeom>
        </p:spPr>
      </p:pic>
      <p:pic>
        <p:nvPicPr>
          <p:cNvPr id="3" name="Picture 2" descr="A picture containing text, invertebrate, arthropod&#10;&#10;Description automatically generated">
            <a:extLst>
              <a:ext uri="{FF2B5EF4-FFF2-40B4-BE49-F238E27FC236}">
                <a16:creationId xmlns:a16="http://schemas.microsoft.com/office/drawing/2014/main" id="{486566D1-447A-42A2-A862-F7FB7F9EF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9" r="25047"/>
          <a:stretch/>
        </p:blipFill>
        <p:spPr>
          <a:xfrm>
            <a:off x="267101" y="237022"/>
            <a:ext cx="4514248" cy="63839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5BE873-3F99-4801-9CBB-7C4246C4FAE7}"/>
              </a:ext>
            </a:extLst>
          </p:cNvPr>
          <p:cNvSpPr txBox="1"/>
          <p:nvPr/>
        </p:nvSpPr>
        <p:spPr>
          <a:xfrm>
            <a:off x="4736025" y="1504915"/>
            <a:ext cx="191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and width of the basitarsus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167BF6-2554-4694-93EF-6AC1E0FA90C9}"/>
              </a:ext>
            </a:extLst>
          </p:cNvPr>
          <p:cNvCxnSpPr>
            <a:cxnSpLocks/>
          </p:cNvCxnSpPr>
          <p:nvPr/>
        </p:nvCxnSpPr>
        <p:spPr>
          <a:xfrm flipV="1">
            <a:off x="9124749" y="4639379"/>
            <a:ext cx="1337912" cy="25506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9FD00A-E64F-47A5-B5B4-D48DF4D815C5}"/>
              </a:ext>
            </a:extLst>
          </p:cNvPr>
          <p:cNvCxnSpPr>
            <a:cxnSpLocks/>
          </p:cNvCxnSpPr>
          <p:nvPr/>
        </p:nvCxnSpPr>
        <p:spPr>
          <a:xfrm flipV="1">
            <a:off x="1674796" y="4754880"/>
            <a:ext cx="1405288" cy="2791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2571C5-8E8C-48AA-859C-EA5B67DAEC9F}"/>
              </a:ext>
            </a:extLst>
          </p:cNvPr>
          <p:cNvCxnSpPr>
            <a:cxnSpLocks/>
          </p:cNvCxnSpPr>
          <p:nvPr/>
        </p:nvCxnSpPr>
        <p:spPr>
          <a:xfrm flipH="1">
            <a:off x="9192133" y="1377381"/>
            <a:ext cx="628432" cy="35170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7183E1-1307-4C7C-8356-E29971D744B0}"/>
              </a:ext>
            </a:extLst>
          </p:cNvPr>
          <p:cNvCxnSpPr>
            <a:cxnSpLocks/>
          </p:cNvCxnSpPr>
          <p:nvPr/>
        </p:nvCxnSpPr>
        <p:spPr>
          <a:xfrm flipH="1" flipV="1">
            <a:off x="1607419" y="702644"/>
            <a:ext cx="1412896" cy="406426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68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from outer space&#10;&#10;Description automatically generated with low confidence">
            <a:extLst>
              <a:ext uri="{FF2B5EF4-FFF2-40B4-BE49-F238E27FC236}">
                <a16:creationId xmlns:a16="http://schemas.microsoft.com/office/drawing/2014/main" id="{D9AD357A-EFF9-417A-A6C8-AFC68DAB2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9404" r="34667" b="32350"/>
          <a:stretch/>
        </p:blipFill>
        <p:spPr>
          <a:xfrm>
            <a:off x="1463040" y="173254"/>
            <a:ext cx="6352674" cy="660741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8AD581-5505-48AE-A915-55D0A12F5F9D}"/>
              </a:ext>
            </a:extLst>
          </p:cNvPr>
          <p:cNvCxnSpPr>
            <a:cxnSpLocks/>
          </p:cNvCxnSpPr>
          <p:nvPr/>
        </p:nvCxnSpPr>
        <p:spPr>
          <a:xfrm flipV="1">
            <a:off x="4649002" y="3619099"/>
            <a:ext cx="1944303" cy="51013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1925DA-6EB7-485A-958C-1BEF585A82D7}"/>
              </a:ext>
            </a:extLst>
          </p:cNvPr>
          <p:cNvCxnSpPr>
            <a:cxnSpLocks/>
          </p:cNvCxnSpPr>
          <p:nvPr/>
        </p:nvCxnSpPr>
        <p:spPr>
          <a:xfrm flipV="1">
            <a:off x="4649002" y="3619099"/>
            <a:ext cx="0" cy="6160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7B9309-DB0D-4A27-A61F-32C50BF07B15}"/>
              </a:ext>
            </a:extLst>
          </p:cNvPr>
          <p:cNvSpPr txBox="1"/>
          <p:nvPr/>
        </p:nvSpPr>
        <p:spPr>
          <a:xfrm>
            <a:off x="7957686" y="3227837"/>
            <a:ext cx="191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and width of the basitarsus</a:t>
            </a:r>
          </a:p>
        </p:txBody>
      </p:sp>
    </p:spTree>
    <p:extLst>
      <p:ext uri="{BB962C8B-B14F-4D97-AF65-F5344CB8AC3E}">
        <p14:creationId xmlns:p14="http://schemas.microsoft.com/office/powerpoint/2010/main" val="293334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horse's nose and mouth&#10;&#10;Description automatically generated with low confidence">
            <a:extLst>
              <a:ext uri="{FF2B5EF4-FFF2-40B4-BE49-F238E27FC236}">
                <a16:creationId xmlns:a16="http://schemas.microsoft.com/office/drawing/2014/main" id="{0DF4D53F-FC1C-40E7-8A8D-CAC72793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98" y="202131"/>
            <a:ext cx="8730113" cy="6547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9BC2C-8712-415E-B9AD-E5E6F9B7591B}"/>
              </a:ext>
            </a:extLst>
          </p:cNvPr>
          <p:cNvSpPr txBox="1"/>
          <p:nvPr/>
        </p:nvSpPr>
        <p:spPr>
          <a:xfrm>
            <a:off x="324851" y="2828835"/>
            <a:ext cx="237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setae near the base, middle, and apex of the basitarsus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951797-4656-475E-88DB-9A9FD6BF5016}"/>
              </a:ext>
            </a:extLst>
          </p:cNvPr>
          <p:cNvCxnSpPr>
            <a:cxnSpLocks/>
          </p:cNvCxnSpPr>
          <p:nvPr/>
        </p:nvCxnSpPr>
        <p:spPr>
          <a:xfrm flipV="1">
            <a:off x="3580197" y="1742174"/>
            <a:ext cx="857049" cy="2213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393A11-95A0-46AB-B871-9B4CAA7181CA}"/>
              </a:ext>
            </a:extLst>
          </p:cNvPr>
          <p:cNvCxnSpPr>
            <a:cxnSpLocks/>
          </p:cNvCxnSpPr>
          <p:nvPr/>
        </p:nvCxnSpPr>
        <p:spPr>
          <a:xfrm flipV="1">
            <a:off x="3705726" y="4300893"/>
            <a:ext cx="806918" cy="41548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58806E-0CFC-4F4C-A90A-D44E192E94E4}"/>
              </a:ext>
            </a:extLst>
          </p:cNvPr>
          <p:cNvCxnSpPr>
            <a:cxnSpLocks/>
          </p:cNvCxnSpPr>
          <p:nvPr/>
        </p:nvCxnSpPr>
        <p:spPr>
          <a:xfrm flipV="1">
            <a:off x="3440631" y="4711568"/>
            <a:ext cx="279132" cy="38500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410D7-8FC9-4984-849D-68B15C774ABF}"/>
              </a:ext>
            </a:extLst>
          </p:cNvPr>
          <p:cNvCxnSpPr>
            <a:cxnSpLocks/>
          </p:cNvCxnSpPr>
          <p:nvPr/>
        </p:nvCxnSpPr>
        <p:spPr>
          <a:xfrm flipV="1">
            <a:off x="3440631" y="5096578"/>
            <a:ext cx="4411" cy="3320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A53B2E-348D-4E99-9849-1E1EFF29D1E0}"/>
              </a:ext>
            </a:extLst>
          </p:cNvPr>
          <p:cNvCxnSpPr>
            <a:cxnSpLocks/>
          </p:cNvCxnSpPr>
          <p:nvPr/>
        </p:nvCxnSpPr>
        <p:spPr>
          <a:xfrm flipV="1">
            <a:off x="3580197" y="3301465"/>
            <a:ext cx="789672" cy="31763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AB542A-49B8-4734-827B-D3B64437292B}"/>
              </a:ext>
            </a:extLst>
          </p:cNvPr>
          <p:cNvCxnSpPr>
            <a:cxnSpLocks/>
          </p:cNvCxnSpPr>
          <p:nvPr/>
        </p:nvCxnSpPr>
        <p:spPr>
          <a:xfrm flipV="1">
            <a:off x="3070459" y="3619100"/>
            <a:ext cx="509738" cy="38661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 descr="A close up of a horse's nose and mouth&#10;&#10;Description automatically generated with low confidence">
            <a:extLst>
              <a:ext uri="{FF2B5EF4-FFF2-40B4-BE49-F238E27FC236}">
                <a16:creationId xmlns:a16="http://schemas.microsoft.com/office/drawing/2014/main" id="{AE97AC02-67EA-4726-8D78-E98D5968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7" t="717" r="38782" b="-717"/>
          <a:stretch/>
        </p:blipFill>
        <p:spPr>
          <a:xfrm>
            <a:off x="6913743" y="202131"/>
            <a:ext cx="4116406" cy="65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A2A18D2-9451-4565-BCDB-442BBD37E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167239"/>
            <a:ext cx="8698029" cy="6523522"/>
          </a:xfrm>
          <a:prstGeom prst="rect">
            <a:avLst/>
          </a:prstGeom>
        </p:spPr>
      </p:pic>
      <p:pic>
        <p:nvPicPr>
          <p:cNvPr id="5" name="Picture 4" descr="A dog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ACF733EE-67CD-44CF-92BE-9A4DB4069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t="14104" r="20065" b="19284"/>
          <a:stretch/>
        </p:blipFill>
        <p:spPr>
          <a:xfrm>
            <a:off x="7369151" y="-1"/>
            <a:ext cx="4822850" cy="42928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D37F41-F370-417C-902F-09B16F582DDF}"/>
              </a:ext>
            </a:extLst>
          </p:cNvPr>
          <p:cNvCxnSpPr>
            <a:cxnSpLocks/>
          </p:cNvCxnSpPr>
          <p:nvPr/>
        </p:nvCxnSpPr>
        <p:spPr>
          <a:xfrm flipV="1">
            <a:off x="4916903" y="1357164"/>
            <a:ext cx="271114" cy="167479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E2C5BD-36DF-4690-AEB5-3E3E6DCBD958}"/>
              </a:ext>
            </a:extLst>
          </p:cNvPr>
          <p:cNvCxnSpPr>
            <a:cxnSpLocks/>
          </p:cNvCxnSpPr>
          <p:nvPr/>
        </p:nvCxnSpPr>
        <p:spPr>
          <a:xfrm>
            <a:off x="8037095" y="1649132"/>
            <a:ext cx="326296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BDD2A3-9B48-4AC5-AA41-5A2E75242153}"/>
              </a:ext>
            </a:extLst>
          </p:cNvPr>
          <p:cNvSpPr txBox="1"/>
          <p:nvPr/>
        </p:nvSpPr>
        <p:spPr>
          <a:xfrm>
            <a:off x="4405963" y="788279"/>
            <a:ext cx="2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Scape length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B2FA5-6C9D-4B01-B9BE-AFF223708FEE}"/>
              </a:ext>
            </a:extLst>
          </p:cNvPr>
          <p:cNvSpPr txBox="1"/>
          <p:nvPr/>
        </p:nvSpPr>
        <p:spPr>
          <a:xfrm>
            <a:off x="9780576" y="4292866"/>
            <a:ext cx="2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width</a:t>
            </a:r>
          </a:p>
        </p:txBody>
      </p:sp>
    </p:spTree>
    <p:extLst>
      <p:ext uri="{BB962C8B-B14F-4D97-AF65-F5344CB8AC3E}">
        <p14:creationId xmlns:p14="http://schemas.microsoft.com/office/powerpoint/2010/main" val="324764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sect&#10;&#10;Description automatically generated">
            <a:extLst>
              <a:ext uri="{FF2B5EF4-FFF2-40B4-BE49-F238E27FC236}">
                <a16:creationId xmlns:a16="http://schemas.microsoft.com/office/drawing/2014/main" id="{0F8781CE-A98F-44BC-985D-F2A4A0C3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96" y="146783"/>
            <a:ext cx="8787865" cy="659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BBD5A-F8FE-4409-9501-E8BC32A18DEB}"/>
              </a:ext>
            </a:extLst>
          </p:cNvPr>
          <p:cNvSpPr txBox="1"/>
          <p:nvPr/>
        </p:nvSpPr>
        <p:spPr>
          <a:xfrm>
            <a:off x="8098857" y="3165720"/>
            <a:ext cx="2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length and width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CCA77F-4EC9-4545-98F2-29E6B479607A}"/>
              </a:ext>
            </a:extLst>
          </p:cNvPr>
          <p:cNvCxnSpPr>
            <a:cxnSpLocks/>
          </p:cNvCxnSpPr>
          <p:nvPr/>
        </p:nvCxnSpPr>
        <p:spPr>
          <a:xfrm flipH="1" flipV="1">
            <a:off x="5736657" y="2098309"/>
            <a:ext cx="86627" cy="23870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029787-36E4-4F11-84C9-52D9CB8CB442}"/>
              </a:ext>
            </a:extLst>
          </p:cNvPr>
          <p:cNvCxnSpPr>
            <a:cxnSpLocks/>
          </p:cNvCxnSpPr>
          <p:nvPr/>
        </p:nvCxnSpPr>
        <p:spPr>
          <a:xfrm flipH="1">
            <a:off x="5284269" y="3350386"/>
            <a:ext cx="962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2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69E91C-C7A4-4CCD-9C76-C09CD46B31D8}"/>
              </a:ext>
            </a:extLst>
          </p:cNvPr>
          <p:cNvSpPr txBox="1"/>
          <p:nvPr/>
        </p:nvSpPr>
        <p:spPr>
          <a:xfrm>
            <a:off x="9300336" y="2974334"/>
            <a:ext cx="237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hair on side of thorax</a:t>
            </a:r>
          </a:p>
        </p:txBody>
      </p:sp>
      <p:pic>
        <p:nvPicPr>
          <p:cNvPr id="4" name="Picture 3" descr="A close up of a dog&#10;&#10;Description automatically generated with low confidence">
            <a:extLst>
              <a:ext uri="{FF2B5EF4-FFF2-40B4-BE49-F238E27FC236}">
                <a16:creationId xmlns:a16="http://schemas.microsoft.com/office/drawing/2014/main" id="{1BFDB26C-DBAA-43C5-9736-7EFAB94C6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3" y="237105"/>
            <a:ext cx="8586855" cy="64401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DA7DC8-9881-40F7-9F7F-A980070D6612}"/>
              </a:ext>
            </a:extLst>
          </p:cNvPr>
          <p:cNvCxnSpPr>
            <a:cxnSpLocks/>
          </p:cNvCxnSpPr>
          <p:nvPr/>
        </p:nvCxnSpPr>
        <p:spPr>
          <a:xfrm flipV="1">
            <a:off x="4338084" y="1807536"/>
            <a:ext cx="510363" cy="116679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2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131</Words>
  <Application>Microsoft Office PowerPoint</Application>
  <PresentationFormat>Widescreen</PresentationFormat>
  <Paragraphs>24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Perry, Kayla</dc:creator>
  <cp:lastModifiedBy>Perry, Kayla</cp:lastModifiedBy>
  <cp:revision>32</cp:revision>
  <dcterms:created xsi:type="dcterms:W3CDTF">2021-03-11T18:02:47Z</dcterms:created>
  <dcterms:modified xsi:type="dcterms:W3CDTF">2021-04-28T20:50:23Z</dcterms:modified>
</cp:coreProperties>
</file>